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  <p:sldMasterId id="2147483732" r:id="rId2"/>
  </p:sldMasterIdLst>
  <p:sldIdLst>
    <p:sldId id="256" r:id="rId3"/>
    <p:sldId id="267" r:id="rId4"/>
    <p:sldId id="261" r:id="rId5"/>
    <p:sldId id="278" r:id="rId6"/>
    <p:sldId id="271" r:id="rId7"/>
    <p:sldId id="285" r:id="rId8"/>
    <p:sldId id="283" r:id="rId9"/>
    <p:sldId id="275" r:id="rId10"/>
    <p:sldId id="286" r:id="rId11"/>
    <p:sldId id="288" r:id="rId12"/>
    <p:sldId id="287" r:id="rId13"/>
    <p:sldId id="289" r:id="rId14"/>
    <p:sldId id="291" r:id="rId15"/>
    <p:sldId id="290" r:id="rId16"/>
    <p:sldId id="277" r:id="rId17"/>
    <p:sldId id="270" r:id="rId18"/>
  </p:sldIdLst>
  <p:sldSz cx="12192000" cy="6858000"/>
  <p:notesSz cx="6858000" cy="9144000"/>
  <p:embeddedFontLst>
    <p:embeddedFont>
      <p:font typeface="Wingdings 2" panose="05020102010507070707" pitchFamily="18" charset="2"/>
      <p:regular r:id="rId19"/>
    </p:embeddedFont>
    <p:embeddedFont>
      <p:font typeface="함초롬바탕" panose="02030604000101010101" pitchFamily="18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BEE0"/>
    <a:srgbClr val="FF3399"/>
    <a:srgbClr val="6573A7"/>
    <a:srgbClr val="6B9FC7"/>
    <a:srgbClr val="4E6294"/>
    <a:srgbClr val="3A4966"/>
    <a:srgbClr val="A6C5DD"/>
    <a:srgbClr val="798DB3"/>
    <a:srgbClr val="8F9EC4"/>
    <a:srgbClr val="A3A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>
        <p:guide orient="horz" pos="958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2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9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70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61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06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2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95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8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98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4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1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2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3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8726A15-0CE7-42AF-A749-8EA93801066B}"/>
              </a:ext>
            </a:extLst>
          </p:cNvPr>
          <p:cNvGrpSpPr/>
          <p:nvPr/>
        </p:nvGrpSpPr>
        <p:grpSpPr>
          <a:xfrm>
            <a:off x="5485079" y="1064159"/>
            <a:ext cx="1221841" cy="1383927"/>
            <a:chOff x="5812854" y="1709617"/>
            <a:chExt cx="1221841" cy="138392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2205203-6905-4216-8EBE-455F316861CB}"/>
                </a:ext>
              </a:extLst>
            </p:cNvPr>
            <p:cNvSpPr/>
            <p:nvPr/>
          </p:nvSpPr>
          <p:spPr>
            <a:xfrm>
              <a:off x="5812854" y="1709617"/>
              <a:ext cx="1221841" cy="1221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D12567-F5A6-4A20-B329-EB6A0868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645" y="1978559"/>
              <a:ext cx="890260" cy="111498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5849F6-5A3D-4765-82CA-6E4DBF3CE8CE}"/>
              </a:ext>
            </a:extLst>
          </p:cNvPr>
          <p:cNvSpPr txBox="1"/>
          <p:nvPr/>
        </p:nvSpPr>
        <p:spPr>
          <a:xfrm>
            <a:off x="3281528" y="2448086"/>
            <a:ext cx="562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Mood Chaser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CB48-FD30-4261-8B8C-A946ED6BF9E5}"/>
              </a:ext>
            </a:extLst>
          </p:cNvPr>
          <p:cNvSpPr txBox="1"/>
          <p:nvPr/>
        </p:nvSpPr>
        <p:spPr>
          <a:xfrm>
            <a:off x="3281528" y="3226881"/>
            <a:ext cx="56289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Real-time Analyze people’s Emotion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60A20-1A86-420E-B598-8F185F400D60}"/>
              </a:ext>
            </a:extLst>
          </p:cNvPr>
          <p:cNvSpPr txBox="1"/>
          <p:nvPr/>
        </p:nvSpPr>
        <p:spPr>
          <a:xfrm>
            <a:off x="3281528" y="4487647"/>
            <a:ext cx="562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소홍식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김용운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최성민</a:t>
            </a:r>
            <a:r>
              <a: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757F1-2873-4135-9971-91D229ACF127}"/>
              </a:ext>
            </a:extLst>
          </p:cNvPr>
          <p:cNvSpPr txBox="1"/>
          <p:nvPr/>
        </p:nvSpPr>
        <p:spPr>
          <a:xfrm>
            <a:off x="3281528" y="5091501"/>
            <a:ext cx="5628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2018. 03. 29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C320C-AD99-47F0-9627-A3FB8D9AE689}"/>
              </a:ext>
            </a:extLst>
          </p:cNvPr>
          <p:cNvSpPr txBox="1"/>
          <p:nvPr/>
        </p:nvSpPr>
        <p:spPr>
          <a:xfrm>
            <a:off x="8910467" y="5647660"/>
            <a:ext cx="30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발표자 </a:t>
            </a:r>
            <a:r>
              <a:rPr lang="en-US" altLang="ko-KR" sz="3200" b="1" dirty="0">
                <a:solidFill>
                  <a:schemeClr val="bg1"/>
                </a:solidFill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</a:rPr>
              <a:t>소홍식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6753-7A59-4668-B12A-57843EC1432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94B586-8143-4C3C-80A4-6C2DC10E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39" y="838987"/>
            <a:ext cx="8384442" cy="537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6753-7A59-4668-B12A-57843EC1432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419262-DCE8-40AF-BFE9-2AA81A7B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27" y="915680"/>
            <a:ext cx="8502978" cy="52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6753-7A59-4668-B12A-57843EC1432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BF7495-DC0A-47BA-BF19-B07AB78B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5" y="749595"/>
            <a:ext cx="10218655" cy="54286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21EBE1-59FC-405C-8302-C024D7A36DD7}"/>
              </a:ext>
            </a:extLst>
          </p:cNvPr>
          <p:cNvSpPr/>
          <p:nvPr/>
        </p:nvSpPr>
        <p:spPr>
          <a:xfrm>
            <a:off x="18851" y="6225390"/>
            <a:ext cx="12528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https://www.kaggle.com/c/challenges-in-representation-learning-facial-expression-recognition-challenge/data</a:t>
            </a:r>
          </a:p>
        </p:txBody>
      </p:sp>
    </p:spTree>
    <p:extLst>
      <p:ext uri="{BB962C8B-B14F-4D97-AF65-F5344CB8AC3E}">
        <p14:creationId xmlns:p14="http://schemas.microsoft.com/office/powerpoint/2010/main" val="40341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6753-7A59-4668-B12A-57843EC1432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29474-EEA4-49FB-8A25-33FB1C08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90" y="1197203"/>
            <a:ext cx="9561225" cy="49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3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6753-7A59-4668-B12A-57843EC1432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C3372-E32F-4676-A633-151397F0B645}"/>
              </a:ext>
            </a:extLst>
          </p:cNvPr>
          <p:cNvSpPr txBox="1"/>
          <p:nvPr/>
        </p:nvSpPr>
        <p:spPr>
          <a:xfrm>
            <a:off x="2774622" y="2004688"/>
            <a:ext cx="5175504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48 x 48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픽셀의 흑백 사진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8E928A-85A6-4F3C-B561-52A319961AE1}"/>
              </a:ext>
            </a:extLst>
          </p:cNvPr>
          <p:cNvGrpSpPr/>
          <p:nvPr/>
        </p:nvGrpSpPr>
        <p:grpSpPr>
          <a:xfrm>
            <a:off x="1863971" y="2063585"/>
            <a:ext cx="290009" cy="247347"/>
            <a:chOff x="5809133" y="2378955"/>
            <a:chExt cx="826170" cy="70463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9E48BBE-ECB9-4DC9-B556-2C90081E9470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B3F3A3A-04DF-4E2E-9F96-CC3925636381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9A7058A-D732-4949-B2E8-5E34874BAC2F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3E7EE7-9AB9-4054-AA07-37CC5F17247B}"/>
                </a:ext>
              </a:extLst>
            </p:cNvPr>
            <p:cNvSpPr txBox="1"/>
            <p:nvPr/>
          </p:nvSpPr>
          <p:spPr>
            <a:xfrm>
              <a:off x="5809133" y="2545335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76BFFE8-59CC-431E-87A2-FA568ABF4293}"/>
              </a:ext>
            </a:extLst>
          </p:cNvPr>
          <p:cNvSpPr txBox="1"/>
          <p:nvPr/>
        </p:nvSpPr>
        <p:spPr>
          <a:xfrm>
            <a:off x="2774622" y="3456777"/>
            <a:ext cx="572835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가지 감정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화남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혐오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중립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공포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행복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슬픔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놀람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629BC-FB8E-49BF-B5D8-8C4B7EB35B83}"/>
              </a:ext>
            </a:extLst>
          </p:cNvPr>
          <p:cNvSpPr txBox="1"/>
          <p:nvPr/>
        </p:nvSpPr>
        <p:spPr>
          <a:xfrm>
            <a:off x="2774622" y="5078777"/>
            <a:ext cx="7707983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28,709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개의 트레이닝 셋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3,589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개의 테스트 셋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3,589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개의 검증 셋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CF9ED9-94E5-4A0B-911D-51CAF4A89815}"/>
              </a:ext>
            </a:extLst>
          </p:cNvPr>
          <p:cNvGrpSpPr/>
          <p:nvPr/>
        </p:nvGrpSpPr>
        <p:grpSpPr>
          <a:xfrm>
            <a:off x="1885302" y="3545882"/>
            <a:ext cx="290009" cy="247347"/>
            <a:chOff x="5809133" y="2378955"/>
            <a:chExt cx="826170" cy="70463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412E970-69DD-4155-BB6C-89E31910B291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7486E50-C125-4489-97EB-0C771615E07A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B342968-DA3D-46B4-BF73-B2F27D671A80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A28ABE-5E45-460B-A6BD-4D01B4267E03}"/>
                </a:ext>
              </a:extLst>
            </p:cNvPr>
            <p:cNvSpPr txBox="1"/>
            <p:nvPr/>
          </p:nvSpPr>
          <p:spPr>
            <a:xfrm>
              <a:off x="5809133" y="2545335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A5281D6-443D-493C-97AD-C44BD5203CA5}"/>
              </a:ext>
            </a:extLst>
          </p:cNvPr>
          <p:cNvGrpSpPr/>
          <p:nvPr/>
        </p:nvGrpSpPr>
        <p:grpSpPr>
          <a:xfrm>
            <a:off x="1863971" y="5151534"/>
            <a:ext cx="290009" cy="247347"/>
            <a:chOff x="5809133" y="2378955"/>
            <a:chExt cx="826170" cy="70463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B153E36-3A87-480E-80B0-62C8943E5E57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D15AD22-4BBE-4820-93B0-BBFBE3345D02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46C7AE6-3E1E-4778-AECA-143FE89EB3CA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76A7E2-E297-4164-8E48-62A017C1708E}"/>
                </a:ext>
              </a:extLst>
            </p:cNvPr>
            <p:cNvSpPr txBox="1"/>
            <p:nvPr/>
          </p:nvSpPr>
          <p:spPr>
            <a:xfrm>
              <a:off x="5809133" y="2545335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2D8C764-4D32-4A98-8BD1-AE186C45B37B}"/>
              </a:ext>
            </a:extLst>
          </p:cNvPr>
          <p:cNvSpPr txBox="1"/>
          <p:nvPr/>
        </p:nvSpPr>
        <p:spPr>
          <a:xfrm>
            <a:off x="965019" y="1147638"/>
            <a:ext cx="488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데이터셋 특징 </a:t>
            </a:r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1959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F1540F-D1CF-45CE-AFB7-DBAE08594620}"/>
              </a:ext>
            </a:extLst>
          </p:cNvPr>
          <p:cNvSpPr txBox="1"/>
          <p:nvPr/>
        </p:nvSpPr>
        <p:spPr>
          <a:xfrm>
            <a:off x="4142870" y="2532821"/>
            <a:ext cx="5229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7240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 rot="5400000">
            <a:off x="2667000" y="-2666998"/>
            <a:ext cx="6857998" cy="12192002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A4ED7D-46FE-48CB-A00A-BED1DFC11AD1}"/>
              </a:ext>
            </a:extLst>
          </p:cNvPr>
          <p:cNvSpPr txBox="1"/>
          <p:nvPr/>
        </p:nvSpPr>
        <p:spPr>
          <a:xfrm>
            <a:off x="3651324" y="3136615"/>
            <a:ext cx="488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endParaRPr lang="en-US" altLang="ko-KR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23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9C9BA9-400A-4999-9D86-C3F0E284427A}"/>
              </a:ext>
            </a:extLst>
          </p:cNvPr>
          <p:cNvGrpSpPr/>
          <p:nvPr/>
        </p:nvGrpSpPr>
        <p:grpSpPr>
          <a:xfrm>
            <a:off x="0" y="1552769"/>
            <a:ext cx="10566399" cy="4572000"/>
            <a:chOff x="0" y="1552769"/>
            <a:chExt cx="10566399" cy="4572000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DCF7F21A-5004-4D91-824F-DEC2053F5E0F}"/>
                </a:ext>
              </a:extLst>
            </p:cNvPr>
            <p:cNvSpPr/>
            <p:nvPr/>
          </p:nvSpPr>
          <p:spPr>
            <a:xfrm rot="5400000" flipH="1">
              <a:off x="178357" y="4817390"/>
              <a:ext cx="1785133" cy="829626"/>
            </a:xfrm>
            <a:prstGeom prst="parallelogram">
              <a:avLst>
                <a:gd name="adj" fmla="val 6845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9DCEFD1-8137-41F9-9E90-3ADA27186FEA}"/>
                </a:ext>
              </a:extLst>
            </p:cNvPr>
            <p:cNvSpPr/>
            <p:nvPr/>
          </p:nvSpPr>
          <p:spPr>
            <a:xfrm>
              <a:off x="1486850" y="2979612"/>
              <a:ext cx="9079549" cy="859157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69EB6BEC-8C59-4E59-B9D1-17897531448E}"/>
                </a:ext>
              </a:extLst>
            </p:cNvPr>
            <p:cNvSpPr/>
            <p:nvPr/>
          </p:nvSpPr>
          <p:spPr>
            <a:xfrm>
              <a:off x="1486851" y="2120455"/>
              <a:ext cx="6191718" cy="859157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5A3C5FF3-4E3C-481A-81E8-E6B4DEC67A18}"/>
                </a:ext>
              </a:extLst>
            </p:cNvPr>
            <p:cNvSpPr/>
            <p:nvPr/>
          </p:nvSpPr>
          <p:spPr>
            <a:xfrm>
              <a:off x="1486851" y="3838769"/>
              <a:ext cx="7250749" cy="85915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D05E8A1A-9B5D-4A1F-9279-530A7170B54A}"/>
                </a:ext>
              </a:extLst>
            </p:cNvPr>
            <p:cNvSpPr/>
            <p:nvPr/>
          </p:nvSpPr>
          <p:spPr>
            <a:xfrm>
              <a:off x="1486851" y="4697926"/>
              <a:ext cx="8228649" cy="85915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F99A094-B663-4697-92A0-7BC5D793B84B}"/>
                </a:ext>
              </a:extLst>
            </p:cNvPr>
            <p:cNvSpPr/>
            <p:nvPr/>
          </p:nvSpPr>
          <p:spPr>
            <a:xfrm>
              <a:off x="0" y="1552769"/>
              <a:ext cx="657225" cy="1143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26DC6-D593-4EEB-AB2A-E4AD9F95048B}"/>
                </a:ext>
              </a:extLst>
            </p:cNvPr>
            <p:cNvSpPr/>
            <p:nvPr/>
          </p:nvSpPr>
          <p:spPr>
            <a:xfrm>
              <a:off x="0" y="2695769"/>
              <a:ext cx="657225" cy="1143000"/>
            </a:xfrm>
            <a:prstGeom prst="rect">
              <a:avLst/>
            </a:prstGeom>
            <a:solidFill>
              <a:srgbClr val="6B9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3842D5C-1B86-4E01-A655-4615ED5D12D8}"/>
                </a:ext>
              </a:extLst>
            </p:cNvPr>
            <p:cNvSpPr/>
            <p:nvPr/>
          </p:nvSpPr>
          <p:spPr>
            <a:xfrm>
              <a:off x="0" y="3838769"/>
              <a:ext cx="657225" cy="1143000"/>
            </a:xfrm>
            <a:prstGeom prst="rect">
              <a:avLst/>
            </a:prstGeom>
            <a:solidFill>
              <a:srgbClr val="657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C21085-C574-41C7-A69D-1EE2E3B14535}"/>
                </a:ext>
              </a:extLst>
            </p:cNvPr>
            <p:cNvSpPr/>
            <p:nvPr/>
          </p:nvSpPr>
          <p:spPr>
            <a:xfrm>
              <a:off x="0" y="4981769"/>
              <a:ext cx="657225" cy="1143000"/>
            </a:xfrm>
            <a:prstGeom prst="rect">
              <a:avLst/>
            </a:prstGeom>
            <a:solidFill>
              <a:srgbClr val="4E6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FAE31C14-9336-4597-9806-569431A3CD81}"/>
                </a:ext>
              </a:extLst>
            </p:cNvPr>
            <p:cNvSpPr/>
            <p:nvPr/>
          </p:nvSpPr>
          <p:spPr>
            <a:xfrm rot="16200000">
              <a:off x="185721" y="2026270"/>
              <a:ext cx="1772633" cy="829626"/>
            </a:xfrm>
            <a:prstGeom prst="parallelogram">
              <a:avLst>
                <a:gd name="adj" fmla="val 6807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B53B881A-0DC6-4BDA-ACAA-E553671E8B73}"/>
                </a:ext>
              </a:extLst>
            </p:cNvPr>
            <p:cNvSpPr/>
            <p:nvPr/>
          </p:nvSpPr>
          <p:spPr>
            <a:xfrm rot="16200000">
              <a:off x="184607" y="3167273"/>
              <a:ext cx="1772633" cy="829626"/>
            </a:xfrm>
            <a:prstGeom prst="parallelogram">
              <a:avLst>
                <a:gd name="adj" fmla="val 3401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2B2914BC-FE4C-4518-A784-696DE9F0BD88}"/>
                </a:ext>
              </a:extLst>
            </p:cNvPr>
            <p:cNvSpPr/>
            <p:nvPr/>
          </p:nvSpPr>
          <p:spPr>
            <a:xfrm rot="5400000" flipH="1">
              <a:off x="495660" y="3999219"/>
              <a:ext cx="1150528" cy="829626"/>
            </a:xfrm>
            <a:prstGeom prst="parallelogram">
              <a:avLst>
                <a:gd name="adj" fmla="val 352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EA94060B-8012-422C-A9C9-BC590C4778F4}"/>
                </a:ext>
              </a:extLst>
            </p:cNvPr>
            <p:cNvSpPr/>
            <p:nvPr/>
          </p:nvSpPr>
          <p:spPr>
            <a:xfrm rot="5400000" flipH="1">
              <a:off x="742407" y="3752471"/>
              <a:ext cx="657033" cy="829626"/>
            </a:xfrm>
            <a:prstGeom prst="parallelogram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CD46D49-A021-466F-B39F-29FAEC3D1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7553978" y="4001029"/>
            <a:ext cx="623549" cy="5346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123768-FCAF-4ED1-88EE-1AA34E6AC2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3" t="9042" r="-2653" b="19827"/>
          <a:stretch/>
        </p:blipFill>
        <p:spPr>
          <a:xfrm>
            <a:off x="6494301" y="2265565"/>
            <a:ext cx="799852" cy="5689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BE73695-F506-41E8-8645-E9172098CA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9475899" y="3139647"/>
            <a:ext cx="632838" cy="5390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1B4056-179E-4CBF-900B-DAD6C44D40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8620868" y="4860187"/>
            <a:ext cx="615551" cy="5346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BE7570C-6B9A-4B2A-9C8D-F89C7B639F99}"/>
              </a:ext>
            </a:extLst>
          </p:cNvPr>
          <p:cNvSpPr txBox="1"/>
          <p:nvPr/>
        </p:nvSpPr>
        <p:spPr>
          <a:xfrm>
            <a:off x="1717441" y="2349978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 및 회의 보고서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76FCE-67A4-42C0-B383-73B511E86600}"/>
              </a:ext>
            </a:extLst>
          </p:cNvPr>
          <p:cNvSpPr txBox="1"/>
          <p:nvPr/>
        </p:nvSpPr>
        <p:spPr>
          <a:xfrm>
            <a:off x="1717441" y="3213681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0390DE-0B50-47D6-8EBB-9F97B99FC083}"/>
              </a:ext>
            </a:extLst>
          </p:cNvPr>
          <p:cNvSpPr txBox="1"/>
          <p:nvPr/>
        </p:nvSpPr>
        <p:spPr>
          <a:xfrm>
            <a:off x="1717441" y="4079129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216E42-C2D5-4487-B749-C0BDD25047E0}"/>
              </a:ext>
            </a:extLst>
          </p:cNvPr>
          <p:cNvSpPr txBox="1"/>
          <p:nvPr/>
        </p:nvSpPr>
        <p:spPr>
          <a:xfrm>
            <a:off x="1717441" y="4922562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Q &amp; A</a:t>
            </a:r>
          </a:p>
        </p:txBody>
      </p:sp>
    </p:spTree>
    <p:extLst>
      <p:ext uri="{BB962C8B-B14F-4D97-AF65-F5344CB8AC3E}">
        <p14:creationId xmlns:p14="http://schemas.microsoft.com/office/powerpoint/2010/main" val="44536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A12B74-F061-4443-94E1-533A4EFCDE58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3B137FF-5336-47F9-A46C-F1F45C09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411758"/>
              </p:ext>
            </p:extLst>
          </p:nvPr>
        </p:nvGraphicFramePr>
        <p:xfrm>
          <a:off x="282803" y="886118"/>
          <a:ext cx="11557268" cy="5401557"/>
        </p:xfrm>
        <a:graphic>
          <a:graphicData uri="http://schemas.openxmlformats.org/drawingml/2006/table">
            <a:tbl>
              <a:tblPr/>
              <a:tblGrid>
                <a:gridCol w="2249539">
                  <a:extLst>
                    <a:ext uri="{9D8B030D-6E8A-4147-A177-3AD203B41FA5}">
                      <a16:colId xmlns:a16="http://schemas.microsoft.com/office/drawing/2014/main" val="4161887581"/>
                    </a:ext>
                  </a:extLst>
                </a:gridCol>
                <a:gridCol w="2249539">
                  <a:extLst>
                    <a:ext uri="{9D8B030D-6E8A-4147-A177-3AD203B41FA5}">
                      <a16:colId xmlns:a16="http://schemas.microsoft.com/office/drawing/2014/main" val="38260415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510556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715485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20920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34288367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5519792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289170593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132805924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46682506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12971618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87658036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6155072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702702438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43651148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98368823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018440116"/>
                    </a:ext>
                  </a:extLst>
                </a:gridCol>
              </a:tblGrid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95046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90203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주제 확정 및 세부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030522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 구조 및 서버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19000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데이터베이스 모델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75481"/>
                  </a:ext>
                </a:extLst>
              </a:tr>
              <a:tr h="60017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42077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 인터페이스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389329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 데이터 처리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297306"/>
                  </a:ext>
                </a:extLst>
              </a:tr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유지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보수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33040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D2CDDC2-9F65-4ABA-8895-71FA3D43975F}"/>
              </a:ext>
            </a:extLst>
          </p:cNvPr>
          <p:cNvSpPr/>
          <p:nvPr/>
        </p:nvSpPr>
        <p:spPr>
          <a:xfrm>
            <a:off x="6174557" y="886118"/>
            <a:ext cx="490194" cy="540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3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F497E2-0A2F-49F0-8BEF-E046DD3A382D}"/>
              </a:ext>
            </a:extLst>
          </p:cNvPr>
          <p:cNvSpPr txBox="1"/>
          <p:nvPr/>
        </p:nvSpPr>
        <p:spPr>
          <a:xfrm>
            <a:off x="457199" y="287930"/>
            <a:ext cx="4924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소개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076" name="Picture 4" descr="crowd에 대한 이미지 검색결과">
            <a:extLst>
              <a:ext uri="{FF2B5EF4-FFF2-40B4-BE49-F238E27FC236}">
                <a16:creationId xmlns:a16="http://schemas.microsoft.com/office/drawing/2014/main" id="{0E0B2185-6B7E-4B31-BC8C-5BFEFA1C5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6" b="13396"/>
          <a:stretch/>
        </p:blipFill>
        <p:spPr bwMode="auto">
          <a:xfrm>
            <a:off x="1128713" y="1026105"/>
            <a:ext cx="2786062" cy="185737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amera에 대한 이미지 검색결과">
            <a:extLst>
              <a:ext uri="{FF2B5EF4-FFF2-40B4-BE49-F238E27FC236}">
                <a16:creationId xmlns:a16="http://schemas.microsoft.com/office/drawing/2014/main" id="{A922AA63-316C-4810-92C4-4F2E27B1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53022" y="745115"/>
            <a:ext cx="2419353" cy="241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531BAB-5714-4C51-9BF8-5093A9FC77A4}"/>
              </a:ext>
            </a:extLst>
          </p:cNvPr>
          <p:cNvCxnSpPr>
            <a:cxnSpLocks/>
          </p:cNvCxnSpPr>
          <p:nvPr/>
        </p:nvCxnSpPr>
        <p:spPr>
          <a:xfrm>
            <a:off x="4181475" y="1075989"/>
            <a:ext cx="1209675" cy="356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7DA3C72-6E80-4161-A1AA-355EA290EA68}"/>
              </a:ext>
            </a:extLst>
          </p:cNvPr>
          <p:cNvCxnSpPr>
            <a:cxnSpLocks/>
          </p:cNvCxnSpPr>
          <p:nvPr/>
        </p:nvCxnSpPr>
        <p:spPr>
          <a:xfrm flipV="1">
            <a:off x="4200525" y="1770601"/>
            <a:ext cx="1200150" cy="475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ommand center에 대한 이미지 검색결과">
            <a:extLst>
              <a:ext uri="{FF2B5EF4-FFF2-40B4-BE49-F238E27FC236}">
                <a16:creationId xmlns:a16="http://schemas.microsoft.com/office/drawing/2014/main" id="{A6EABC7D-EFA0-4E79-86B1-5E2AAE7B2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337" y="3502249"/>
            <a:ext cx="3467100" cy="249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ater+couple에 대한 이미지 검색결과">
            <a:extLst>
              <a:ext uri="{FF2B5EF4-FFF2-40B4-BE49-F238E27FC236}">
                <a16:creationId xmlns:a16="http://schemas.microsoft.com/office/drawing/2014/main" id="{3526CA6D-D0BF-4761-85DE-A8F597A9E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684" y="3070944"/>
            <a:ext cx="4709037" cy="32032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3E64776-67B6-481A-9B2F-F4FA7EDF2844}"/>
              </a:ext>
            </a:extLst>
          </p:cNvPr>
          <p:cNvSpPr/>
          <p:nvPr/>
        </p:nvSpPr>
        <p:spPr>
          <a:xfrm>
            <a:off x="7998388" y="3429379"/>
            <a:ext cx="887231" cy="118260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6D8C082-E493-4030-8E10-912DAA83B115}"/>
              </a:ext>
            </a:extLst>
          </p:cNvPr>
          <p:cNvSpPr/>
          <p:nvPr/>
        </p:nvSpPr>
        <p:spPr>
          <a:xfrm>
            <a:off x="7919730" y="3351931"/>
            <a:ext cx="1003966" cy="13435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14B985-E469-4358-9FF0-2845600B98DF}"/>
              </a:ext>
            </a:extLst>
          </p:cNvPr>
          <p:cNvSpPr/>
          <p:nvPr/>
        </p:nvSpPr>
        <p:spPr>
          <a:xfrm>
            <a:off x="8891434" y="3450840"/>
            <a:ext cx="887231" cy="118260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3AC8BE-3433-4B30-917E-C358CEB91EFA}"/>
              </a:ext>
            </a:extLst>
          </p:cNvPr>
          <p:cNvSpPr/>
          <p:nvPr/>
        </p:nvSpPr>
        <p:spPr>
          <a:xfrm>
            <a:off x="8812776" y="3373392"/>
            <a:ext cx="1003966" cy="13435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2E6EB4DE-BA64-4BF1-A3FC-6098D8DDC653}"/>
              </a:ext>
            </a:extLst>
          </p:cNvPr>
          <p:cNvSpPr/>
          <p:nvPr/>
        </p:nvSpPr>
        <p:spPr>
          <a:xfrm rot="1600772">
            <a:off x="5050483" y="2862183"/>
            <a:ext cx="408744" cy="91301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24F445C0-A225-4ED1-8B84-9795124BFD2D}"/>
              </a:ext>
            </a:extLst>
          </p:cNvPr>
          <p:cNvSpPr/>
          <p:nvPr/>
        </p:nvSpPr>
        <p:spPr>
          <a:xfrm rot="16200000">
            <a:off x="5967342" y="4292182"/>
            <a:ext cx="408744" cy="91301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385D89-0F6D-4541-BA5A-3D18A6A9D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31" y="736244"/>
            <a:ext cx="3468222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7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mysql에 대한 이미지 검색결과">
            <a:extLst>
              <a:ext uri="{FF2B5EF4-FFF2-40B4-BE49-F238E27FC236}">
                <a16:creationId xmlns:a16="http://schemas.microsoft.com/office/drawing/2014/main" id="{CF7C1B0F-2ED3-4EB6-9C0E-EF82428DA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28" y="2039509"/>
            <a:ext cx="24193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EB6C2-09B7-4268-8561-32DDAD201C15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소개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098" name="Picture 2" descr="database에 대한 이미지 검색결과">
            <a:extLst>
              <a:ext uri="{FF2B5EF4-FFF2-40B4-BE49-F238E27FC236}">
                <a16:creationId xmlns:a16="http://schemas.microsoft.com/office/drawing/2014/main" id="{A20373C7-56FD-42EC-9562-BE862F9CF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96" y="982274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ell phone에 대한 이미지 검색결과">
            <a:extLst>
              <a:ext uri="{FF2B5EF4-FFF2-40B4-BE49-F238E27FC236}">
                <a16:creationId xmlns:a16="http://schemas.microsoft.com/office/drawing/2014/main" id="{882F2BD8-DDE6-4362-A319-4EA5B752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12" y="4635410"/>
            <a:ext cx="1644944" cy="164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monitor icon에 대한 이미지 검색결과">
            <a:extLst>
              <a:ext uri="{FF2B5EF4-FFF2-40B4-BE49-F238E27FC236}">
                <a16:creationId xmlns:a16="http://schemas.microsoft.com/office/drawing/2014/main" id="{D5F7669A-DB16-47D5-BEE3-5922B0279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87" y="2536995"/>
            <a:ext cx="1338759" cy="133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7DC2E3-CF1B-4BE2-83CF-9DA1FB1EF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043714">
            <a:off x="6954643" y="2670316"/>
            <a:ext cx="709190" cy="7288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7074828-2361-4638-8F25-76013BAA3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89837" y="1805483"/>
            <a:ext cx="709190" cy="728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3CA8AA5-C1DE-4306-8DA7-7C829E9FC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132111">
            <a:off x="3985665" y="2767658"/>
            <a:ext cx="709190" cy="72885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9260E7-E7E7-4E32-8E0D-D99C630BC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24258">
            <a:off x="4341973" y="2037177"/>
            <a:ext cx="709190" cy="728851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16D118C-B62F-45FF-9418-5715589771F3}"/>
              </a:ext>
            </a:extLst>
          </p:cNvPr>
          <p:cNvSpPr/>
          <p:nvPr/>
        </p:nvSpPr>
        <p:spPr>
          <a:xfrm rot="10800000">
            <a:off x="5575630" y="4053611"/>
            <a:ext cx="287030" cy="518169"/>
          </a:xfrm>
          <a:prstGeom prst="downArrow">
            <a:avLst/>
          </a:prstGeom>
          <a:solidFill>
            <a:srgbClr val="35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A875FA1-0DAD-4E6F-B60C-7A79413DDDE1}"/>
              </a:ext>
            </a:extLst>
          </p:cNvPr>
          <p:cNvSpPr/>
          <p:nvPr/>
        </p:nvSpPr>
        <p:spPr>
          <a:xfrm>
            <a:off x="5900368" y="4064956"/>
            <a:ext cx="287030" cy="518169"/>
          </a:xfrm>
          <a:prstGeom prst="downArrow">
            <a:avLst/>
          </a:prstGeom>
          <a:solidFill>
            <a:srgbClr val="35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알파고에 대한 이미지 검색결과">
            <a:extLst>
              <a:ext uri="{FF2B5EF4-FFF2-40B4-BE49-F238E27FC236}">
                <a16:creationId xmlns:a16="http://schemas.microsoft.com/office/drawing/2014/main" id="{1B9596A6-B9C7-4173-A9CD-202FF09FF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324" y="749595"/>
            <a:ext cx="2665489" cy="197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tensorflow에 대한 이미지 검색결과">
            <a:extLst>
              <a:ext uri="{FF2B5EF4-FFF2-40B4-BE49-F238E27FC236}">
                <a16:creationId xmlns:a16="http://schemas.microsoft.com/office/drawing/2014/main" id="{DB8C53A0-A043-484E-A650-F7CDE15B54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513A36-0A30-4E82-AB9A-426DD9E75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7680" y="1058731"/>
            <a:ext cx="1976654" cy="15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저번주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226053-0A84-4AA2-A4DF-0B209D5D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922485"/>
            <a:ext cx="2667000" cy="54578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3079E7-8504-4F8E-BBC9-A98FBAAE8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922485"/>
            <a:ext cx="3171825" cy="52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9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6753-7A59-4668-B12A-57843EC1432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저번주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8FC9FD-4F37-4704-951B-6437189F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33" y="381155"/>
            <a:ext cx="5157788" cy="56825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F8E651-2A27-4E92-81B2-677E6483DB6F}"/>
              </a:ext>
            </a:extLst>
          </p:cNvPr>
          <p:cNvSpPr/>
          <p:nvPr/>
        </p:nvSpPr>
        <p:spPr>
          <a:xfrm>
            <a:off x="4333355" y="1779638"/>
            <a:ext cx="3502955" cy="383385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9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B0DEBF-5386-4F41-A834-CC387095CA92}"/>
              </a:ext>
            </a:extLst>
          </p:cNvPr>
          <p:cNvGrpSpPr/>
          <p:nvPr/>
        </p:nvGrpSpPr>
        <p:grpSpPr>
          <a:xfrm>
            <a:off x="125512" y="951259"/>
            <a:ext cx="2159626" cy="497322"/>
            <a:chOff x="43235" y="1398834"/>
            <a:chExt cx="2230065" cy="1345354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6B8519D2-EE57-455D-901F-A3C728034005}"/>
                </a:ext>
              </a:extLst>
            </p:cNvPr>
            <p:cNvSpPr/>
            <p:nvPr/>
          </p:nvSpPr>
          <p:spPr>
            <a:xfrm flipH="1">
              <a:off x="685799" y="1398834"/>
              <a:ext cx="371475" cy="37147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A983A4-C7EA-413F-A059-09A98F85FA98}"/>
                </a:ext>
              </a:extLst>
            </p:cNvPr>
            <p:cNvSpPr/>
            <p:nvPr/>
          </p:nvSpPr>
          <p:spPr>
            <a:xfrm>
              <a:off x="685800" y="1770309"/>
              <a:ext cx="1587500" cy="948377"/>
            </a:xfrm>
            <a:prstGeom prst="rect">
              <a:avLst/>
            </a:prstGeom>
            <a:solidFill>
              <a:srgbClr val="7A89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C2260-885D-49C2-B4EF-A8F33ED28E39}"/>
                </a:ext>
              </a:extLst>
            </p:cNvPr>
            <p:cNvSpPr txBox="1"/>
            <p:nvPr/>
          </p:nvSpPr>
          <p:spPr>
            <a:xfrm>
              <a:off x="43235" y="1828333"/>
              <a:ext cx="1509730" cy="91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장소</a:t>
              </a:r>
              <a:endPara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39BF87-64B7-40D8-ACA8-1F8C35740466}"/>
              </a:ext>
            </a:extLst>
          </p:cNvPr>
          <p:cNvGrpSpPr/>
          <p:nvPr/>
        </p:nvGrpSpPr>
        <p:grpSpPr>
          <a:xfrm>
            <a:off x="579864" y="2463172"/>
            <a:ext cx="1721711" cy="512728"/>
            <a:chOff x="551583" y="2580910"/>
            <a:chExt cx="1721717" cy="1415001"/>
          </a:xfrm>
        </p:grpSpPr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D8D9710F-46A5-4AA4-B2BA-F9812C3E1807}"/>
                </a:ext>
              </a:extLst>
            </p:cNvPr>
            <p:cNvSpPr/>
            <p:nvPr/>
          </p:nvSpPr>
          <p:spPr>
            <a:xfrm flipH="1">
              <a:off x="685799" y="2580910"/>
              <a:ext cx="371475" cy="3714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81A3B1D-6F02-468A-8897-F7FAFC4E8370}"/>
                </a:ext>
              </a:extLst>
            </p:cNvPr>
            <p:cNvSpPr/>
            <p:nvPr/>
          </p:nvSpPr>
          <p:spPr>
            <a:xfrm>
              <a:off x="685800" y="2949863"/>
              <a:ext cx="1587500" cy="948377"/>
            </a:xfrm>
            <a:prstGeom prst="rect">
              <a:avLst/>
            </a:prstGeom>
            <a:solidFill>
              <a:srgbClr val="8C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A456EB-B202-47B5-A50F-AE01F7A84D80}"/>
                </a:ext>
              </a:extLst>
            </p:cNvPr>
            <p:cNvSpPr txBox="1"/>
            <p:nvPr/>
          </p:nvSpPr>
          <p:spPr>
            <a:xfrm>
              <a:off x="551583" y="3061587"/>
              <a:ext cx="1391779" cy="934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회의내용</a:t>
              </a:r>
              <a:endParaRPr lang="en-US" altLang="ko-KR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32447E3-1E37-453F-9D34-C7261D6F3F08}"/>
              </a:ext>
            </a:extLst>
          </p:cNvPr>
          <p:cNvSpPr txBox="1"/>
          <p:nvPr/>
        </p:nvSpPr>
        <p:spPr>
          <a:xfrm>
            <a:off x="2793819" y="1107691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해동 </a:t>
            </a:r>
            <a:r>
              <a:rPr lang="ko-KR" altLang="en-US" sz="1600" b="1" dirty="0" err="1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스터디룸</a:t>
            </a:r>
            <a:endParaRPr lang="en-US" altLang="ko-KR" sz="16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A81C74-C552-46D1-86EA-8ACF9948379A}"/>
              </a:ext>
            </a:extLst>
          </p:cNvPr>
          <p:cNvSpPr txBox="1"/>
          <p:nvPr/>
        </p:nvSpPr>
        <p:spPr>
          <a:xfrm>
            <a:off x="2793818" y="2558930"/>
            <a:ext cx="7424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트레이닝을 위한 데이터셋이 필요함</a:t>
            </a:r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이미지에서 얼굴을 인식하고 해당 얼굴에서 감정을 인식하는 것이 필요</a:t>
            </a:r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안드로이드 환경에서 기본 인터페이스와 촬영 기능의 구현이 필요</a:t>
            </a:r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802CD3-EA44-4E08-937D-47AE61AC5A2E}"/>
              </a:ext>
            </a:extLst>
          </p:cNvPr>
          <p:cNvSpPr txBox="1"/>
          <p:nvPr/>
        </p:nvSpPr>
        <p:spPr>
          <a:xfrm>
            <a:off x="2793818" y="4759262"/>
            <a:ext cx="4884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소홍식</a:t>
            </a:r>
            <a:r>
              <a:rPr lang="en-US" altLang="ko-KR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 </a:t>
            </a:r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안드로이드 인터페이스 및 촬영 기능 구현</a:t>
            </a:r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김용운 </a:t>
            </a:r>
            <a:r>
              <a:rPr lang="en-US" altLang="ko-KR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트레이닝용 데이터셋 수집</a:t>
            </a:r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최성민 </a:t>
            </a:r>
            <a:r>
              <a:rPr lang="en-US" altLang="ko-KR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이미지에서 얼굴인식 및 표정인식</a:t>
            </a:r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7F0652-2CE3-4CC9-8810-01D62AB73E7F}"/>
              </a:ext>
            </a:extLst>
          </p:cNvPr>
          <p:cNvSpPr txBox="1"/>
          <p:nvPr/>
        </p:nvSpPr>
        <p:spPr>
          <a:xfrm>
            <a:off x="457199" y="260856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3.21 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회의 보고서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4C3D52-3E70-4305-9AB9-1D971FC6C859}"/>
              </a:ext>
            </a:extLst>
          </p:cNvPr>
          <p:cNvGrpSpPr/>
          <p:nvPr/>
        </p:nvGrpSpPr>
        <p:grpSpPr>
          <a:xfrm>
            <a:off x="579864" y="4549044"/>
            <a:ext cx="1705270" cy="497317"/>
            <a:chOff x="568024" y="3757942"/>
            <a:chExt cx="1705276" cy="1362872"/>
          </a:xfrm>
        </p:grpSpPr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B718A776-BD3D-436D-9143-379D35E4731A}"/>
                </a:ext>
              </a:extLst>
            </p:cNvPr>
            <p:cNvSpPr/>
            <p:nvPr/>
          </p:nvSpPr>
          <p:spPr>
            <a:xfrm flipH="1">
              <a:off x="685799" y="3757942"/>
              <a:ext cx="371475" cy="37147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F4B545-572A-4C39-8698-C481DCA0A025}"/>
                </a:ext>
              </a:extLst>
            </p:cNvPr>
            <p:cNvSpPr/>
            <p:nvPr/>
          </p:nvSpPr>
          <p:spPr>
            <a:xfrm>
              <a:off x="685800" y="4124164"/>
              <a:ext cx="1587500" cy="948377"/>
            </a:xfrm>
            <a:prstGeom prst="rect">
              <a:avLst/>
            </a:prstGeom>
            <a:solidFill>
              <a:srgbClr val="90B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3A0FAF-81EE-4948-811A-C25CCC6D4545}"/>
                </a:ext>
              </a:extLst>
            </p:cNvPr>
            <p:cNvSpPr txBox="1"/>
            <p:nvPr/>
          </p:nvSpPr>
          <p:spPr>
            <a:xfrm>
              <a:off x="568024" y="4193024"/>
              <a:ext cx="1391779" cy="927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후속조치</a:t>
              </a:r>
              <a:endPara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6201D9-A989-42B8-AD45-BCB4717EF864}"/>
              </a:ext>
            </a:extLst>
          </p:cNvPr>
          <p:cNvGrpSpPr/>
          <p:nvPr/>
        </p:nvGrpSpPr>
        <p:grpSpPr>
          <a:xfrm>
            <a:off x="2863" y="1698243"/>
            <a:ext cx="2282271" cy="512566"/>
            <a:chOff x="-8971" y="4936333"/>
            <a:chExt cx="2282271" cy="1387860"/>
          </a:xfrm>
        </p:grpSpPr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C0F477F8-C0AE-44A1-AEB1-CD12EDC6F40C}"/>
                </a:ext>
              </a:extLst>
            </p:cNvPr>
            <p:cNvSpPr/>
            <p:nvPr/>
          </p:nvSpPr>
          <p:spPr>
            <a:xfrm flipH="1">
              <a:off x="685799" y="4936333"/>
              <a:ext cx="371475" cy="371475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B0D880-6C3D-4C0C-85B2-91522B56FF67}"/>
                </a:ext>
              </a:extLst>
            </p:cNvPr>
            <p:cNvSpPr/>
            <p:nvPr/>
          </p:nvSpPr>
          <p:spPr>
            <a:xfrm>
              <a:off x="685800" y="5307808"/>
              <a:ext cx="1587500" cy="948377"/>
            </a:xfrm>
            <a:prstGeom prst="rect">
              <a:avLst/>
            </a:prstGeom>
            <a:solidFill>
              <a:srgbClr val="7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20015B-61BF-45C2-9210-5ABDFE0F3E8D}"/>
                </a:ext>
              </a:extLst>
            </p:cNvPr>
            <p:cNvSpPr txBox="1"/>
            <p:nvPr/>
          </p:nvSpPr>
          <p:spPr>
            <a:xfrm>
              <a:off x="-8971" y="5407500"/>
              <a:ext cx="1793907" cy="91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참석자 </a:t>
              </a:r>
              <a:endParaRPr lang="en-US" altLang="ko-KR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56A3A08-7406-4500-BA86-8143AFE6414C}"/>
              </a:ext>
            </a:extLst>
          </p:cNvPr>
          <p:cNvSpPr txBox="1"/>
          <p:nvPr/>
        </p:nvSpPr>
        <p:spPr>
          <a:xfrm>
            <a:off x="2794853" y="1802532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소홍식</a:t>
            </a:r>
            <a:r>
              <a:rPr lang="en-US" altLang="ko-KR" sz="1600" b="1" dirty="0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600" b="1" dirty="0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김용운</a:t>
            </a:r>
            <a:r>
              <a:rPr lang="en-US" altLang="ko-KR" sz="1600" b="1" dirty="0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최성민</a:t>
            </a:r>
            <a:endParaRPr lang="en-US" altLang="ko-KR" sz="1600" b="1" dirty="0">
              <a:ln>
                <a:solidFill>
                  <a:schemeClr val="accent5">
                    <a:alpha val="30000"/>
                  </a:schemeClr>
                </a:solidFill>
              </a:ln>
              <a:solidFill>
                <a:schemeClr val="accent5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87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26753-7A59-4668-B12A-57843EC1432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안드로이드 촬영 샘플">
            <a:hlinkClick r:id="" action="ppaction://media"/>
            <a:extLst>
              <a:ext uri="{FF2B5EF4-FFF2-40B4-BE49-F238E27FC236}">
                <a16:creationId xmlns:a16="http://schemas.microsoft.com/office/drawing/2014/main" id="{20F8DD84-327F-41AD-A966-8D7DCC6BF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7239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사용자 지정 2">
      <a:dk1>
        <a:sysClr val="windowText" lastClr="000000"/>
      </a:dk1>
      <a:lt1>
        <a:sysClr val="window" lastClr="FFFFFF"/>
      </a:lt1>
      <a:dk2>
        <a:srgbClr val="3A4966"/>
      </a:dk2>
      <a:lt2>
        <a:srgbClr val="EEECE1"/>
      </a:lt2>
      <a:accent1>
        <a:srgbClr val="3A4966"/>
      </a:accent1>
      <a:accent2>
        <a:srgbClr val="4E6294"/>
      </a:accent2>
      <a:accent3>
        <a:srgbClr val="6573A7"/>
      </a:accent3>
      <a:accent4>
        <a:srgbClr val="6B9FC7"/>
      </a:accent4>
      <a:accent5>
        <a:srgbClr val="4BACC6"/>
      </a:accent5>
      <a:accent6>
        <a:srgbClr val="8064A2"/>
      </a:accent6>
      <a:hlink>
        <a:srgbClr val="8064A2"/>
      </a:hlink>
      <a:folHlink>
        <a:srgbClr val="800080"/>
      </a:folHlink>
    </a:clrScheme>
    <a:fontScheme name="나눔바른고딕 light">
      <a:majorFont>
        <a:latin typeface="나눔바른고딕 Light"/>
        <a:ea typeface="나눔바른고딕 Light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1401</TotalTime>
  <Words>249</Words>
  <Application>Microsoft Office PowerPoint</Application>
  <PresentationFormat>와이드스크린</PresentationFormat>
  <Paragraphs>76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나눔바른고딕 UltraLight</vt:lpstr>
      <vt:lpstr>Wingdings 2</vt:lpstr>
      <vt:lpstr>함초롬바탕</vt:lpstr>
      <vt:lpstr>Calibri</vt:lpstr>
      <vt:lpstr>맑은 고딕</vt:lpstr>
      <vt:lpstr>나눔바른고딕 Light</vt:lpstr>
      <vt:lpstr>Calibri Light</vt:lpstr>
      <vt:lpstr>HDOfficeLightV0</vt:lpstr>
      <vt:lpstr>1_HDOfficeLightV0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최성민</cp:lastModifiedBy>
  <cp:revision>57</cp:revision>
  <dcterms:created xsi:type="dcterms:W3CDTF">2017-07-21T02:51:28Z</dcterms:created>
  <dcterms:modified xsi:type="dcterms:W3CDTF">2018-03-28T11:02:50Z</dcterms:modified>
</cp:coreProperties>
</file>